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62" r:id="rId5"/>
    <p:sldId id="261" r:id="rId6"/>
    <p:sldId id="265" r:id="rId7"/>
    <p:sldId id="266" r:id="rId8"/>
    <p:sldId id="267" r:id="rId9"/>
    <p:sldId id="268" r:id="rId10"/>
    <p:sldId id="270" r:id="rId11"/>
    <p:sldId id="271" r:id="rId12"/>
    <p:sldId id="272" r:id="rId13"/>
    <p:sldId id="269" r:id="rId14"/>
    <p:sldId id="276" r:id="rId15"/>
    <p:sldId id="277" r:id="rId16"/>
    <p:sldId id="274" r:id="rId17"/>
    <p:sldId id="260" r:id="rId18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95"/>
  </p:normalViewPr>
  <p:slideViewPr>
    <p:cSldViewPr showGuides="1">
      <p:cViewPr varScale="1">
        <p:scale>
          <a:sx n="82" d="100"/>
          <a:sy n="82" d="100"/>
        </p:scale>
        <p:origin x="224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5EC40-4F09-6E48-8977-D0594A01413C}" type="datetimeFigureOut">
              <a:rPr lang="en-DE" smtClean="0"/>
              <a:t>09.07.24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CB01F-03EC-DE49-9BD0-B269F35AFFB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5385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CB01F-03EC-DE49-9BD0-B269F35AFFB3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8250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CB01F-03EC-DE49-9BD0-B269F35AFFB3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8636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CB01F-03EC-DE49-9BD0-B269F35AFFB3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4632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CB01F-03EC-DE49-9BD0-B269F35AFFB3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858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tx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tx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tx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616950" y="0"/>
            <a:ext cx="9683750" cy="10331450"/>
          </a:xfrm>
          <a:custGeom>
            <a:avLst/>
            <a:gdLst/>
            <a:ahLst/>
            <a:cxnLst/>
            <a:rect l="l" t="t" r="r" b="b"/>
            <a:pathLst>
              <a:path w="10488294" h="10287000">
                <a:moveTo>
                  <a:pt x="10487917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0487917" y="0"/>
                </a:lnTo>
                <a:lnTo>
                  <a:pt x="10487917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1228" y="1494192"/>
            <a:ext cx="11858243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learning-opencv-3/9781491937983/ch01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i.google.dev/edge/mediapipe/solutions/vision/pose_landmarker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21750" y="3686335"/>
            <a:ext cx="9220200" cy="3438762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15"/>
              </a:spcBef>
            </a:pPr>
            <a:r>
              <a:rPr lang="en-GB" sz="6000" b="1" spc="145" dirty="0">
                <a:solidFill>
                  <a:srgbClr val="FFFFFF"/>
                </a:solidFill>
                <a:latin typeface="Palatino Linotype" panose="02040502050505030304" pitchFamily="18" charset="0"/>
                <a:cs typeface="Palatino Linotype" panose="02040502050505030304"/>
              </a:rPr>
              <a:t>PERSONAL AI TRAINER</a:t>
            </a:r>
          </a:p>
          <a:p>
            <a:pPr marL="12700" marR="5080" algn="ctr">
              <a:lnSpc>
                <a:spcPct val="100000"/>
              </a:lnSpc>
              <a:spcBef>
                <a:spcPts val="115"/>
              </a:spcBef>
            </a:pPr>
            <a:endParaRPr lang="en-GB" sz="2000" b="1" spc="-10" dirty="0">
              <a:solidFill>
                <a:srgbClr val="FFFFFF"/>
              </a:solidFill>
              <a:latin typeface="Palatino Linotype" panose="02040502050505030304" pitchFamily="18" charset="0"/>
              <a:cs typeface="Palatino Linotype" panose="02040502050505030304"/>
            </a:endParaRPr>
          </a:p>
          <a:p>
            <a:pPr marL="12700" marR="5080" algn="ctr">
              <a:lnSpc>
                <a:spcPct val="100000"/>
              </a:lnSpc>
              <a:spcBef>
                <a:spcPts val="115"/>
              </a:spcBef>
            </a:pPr>
            <a:r>
              <a:rPr lang="en-US" sz="4000" b="1" spc="-10" dirty="0">
                <a:solidFill>
                  <a:srgbClr val="FFFFFF"/>
                </a:solidFill>
                <a:latin typeface="Palatino Linotype" panose="02040502050505030304" pitchFamily="18" charset="0"/>
                <a:cs typeface="Palatino Linotype" panose="02040502050505030304"/>
              </a:rPr>
              <a:t>Computer Vision</a:t>
            </a:r>
            <a:endParaRPr lang="en-US" sz="4000" dirty="0">
              <a:latin typeface="Palatino Linotype" panose="02040502050505030304" pitchFamily="18" charset="0"/>
              <a:cs typeface="Palatino Linotype" panose="02040502050505030304"/>
            </a:endParaRPr>
          </a:p>
          <a:p>
            <a:pPr marL="12700" marR="5080" algn="ctr">
              <a:lnSpc>
                <a:spcPct val="100000"/>
              </a:lnSpc>
              <a:spcBef>
                <a:spcPts val="115"/>
              </a:spcBef>
            </a:pPr>
            <a:r>
              <a:rPr lang="en-US" sz="4000" b="1" spc="-10" dirty="0">
                <a:solidFill>
                  <a:srgbClr val="FFFFFF"/>
                </a:solidFill>
                <a:latin typeface="Palatino Linotype" panose="02040502050505030304" pitchFamily="18" charset="0"/>
                <a:cs typeface="Palatino Linotype" panose="02040502050505030304"/>
              </a:rPr>
              <a:t>Project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438150"/>
            <a:ext cx="6464300" cy="9423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>
            <p:custDataLst>
              <p:tags r:id="rId1"/>
            </p:custDataLst>
          </p:nvPr>
        </p:nvSpPr>
        <p:spPr>
          <a:xfrm>
            <a:off x="0" y="0"/>
            <a:ext cx="10238105" cy="10255885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3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Text Box 5"/>
          <p:cNvSpPr txBox="1"/>
          <p:nvPr/>
        </p:nvSpPr>
        <p:spPr>
          <a:xfrm>
            <a:off x="11061072" y="1949450"/>
            <a:ext cx="7125335" cy="75672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altLang="en-US" sz="2800" b="1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File Name: </a:t>
            </a: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main.py</a:t>
            </a:r>
            <a:endParaRPr lang="en-GB" altLang="en-US" sz="2800" dirty="0">
              <a:latin typeface="Palatino Linotype" panose="02040502050505030304" pitchFamily="18" charset="0"/>
              <a:cs typeface="Palatino Linotype" panose="02040502050505030304" pitchFamily="18" charset="0"/>
            </a:endParaRPr>
          </a:p>
          <a:p>
            <a:endParaRPr lang="en-GB" altLang="en-US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Extract coordinates of landmarks – x,y,z (e.g. shoulder, elbow, wrist, and hip)</a:t>
            </a:r>
          </a:p>
          <a:p>
            <a:pPr marL="457200" indent="-457200">
              <a:buFont typeface="Wingdings" pitchFamily="2" charset="2"/>
              <a:buChar char="§"/>
            </a:pPr>
            <a:endParaRPr lang="en-GB" altLang="en-US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Calculate bicep curl angle (Between Shoulder, Elbow &amp; Wrist)</a:t>
            </a:r>
          </a:p>
          <a:p>
            <a:pPr marL="457200" indent="-457200">
              <a:buFont typeface="Wingdings" pitchFamily="2" charset="2"/>
              <a:buChar char="§"/>
            </a:pPr>
            <a:endParaRPr lang="en-GB" altLang="en-US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Calculate shoulder press angle (Between Elbow, Shoulder &amp; Hip)</a:t>
            </a:r>
          </a:p>
          <a:p>
            <a:pPr marL="457200" indent="-457200">
              <a:buFont typeface="Wingdings" pitchFamily="2" charset="2"/>
              <a:buChar char="§"/>
            </a:pPr>
            <a:endParaRPr lang="en-GB" altLang="en-US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Display the calculated angle on the video feed at the position of the elbow joint</a:t>
            </a:r>
          </a:p>
          <a:p>
            <a:endParaRPr lang="en-GB" altLang="en-US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Tuple converts the normalized elbow coordinates (0 to 1) to pixel coordinates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1B49FBBD-373A-F243-5BE9-467116D9F9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45750" y="401234"/>
            <a:ext cx="7620000" cy="800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44475" rIns="0" bIns="0" rtlCol="0">
            <a:spAutoFit/>
          </a:bodyPr>
          <a:lstStyle/>
          <a:p>
            <a:pPr algn="ctr"/>
            <a:r>
              <a:rPr lang="en-GB" altLang="en-US" sz="3600" dirty="0">
                <a:solidFill>
                  <a:schemeClr val="bg1"/>
                </a:solidFill>
                <a:highlight>
                  <a:srgbClr val="000000"/>
                </a:highlight>
              </a:rPr>
              <a:t>Extract Landmarks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1775C3-ECCC-AADA-1A7C-1FD5E7B90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8" y="2635250"/>
            <a:ext cx="10058402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>
            <p:custDataLst>
              <p:tags r:id="rId1"/>
            </p:custDataLst>
          </p:nvPr>
        </p:nvSpPr>
        <p:spPr>
          <a:xfrm>
            <a:off x="8198485" y="44450"/>
            <a:ext cx="10102215" cy="10255885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3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BC2A04A1-56D1-6B8D-918B-0ABA96AAB8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950" y="501650"/>
            <a:ext cx="7620000" cy="862416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44475" rIns="0" bIns="0" rtlCol="0">
            <a:spAutoFit/>
          </a:bodyPr>
          <a:lstStyle/>
          <a:p>
            <a:pPr algn="ctr"/>
            <a:r>
              <a:rPr lang="en-GB" altLang="en-US" sz="4000" dirty="0">
                <a:solidFill>
                  <a:schemeClr val="bg1"/>
                </a:solidFill>
                <a:highlight>
                  <a:srgbClr val="000000"/>
                </a:highlight>
              </a:rPr>
              <a:t>Shoulder Press &amp; Bicep Curl</a:t>
            </a:r>
          </a:p>
        </p:txBody>
      </p:sp>
      <p:sp>
        <p:nvSpPr>
          <p:cNvPr id="3" name="Text Box 8">
            <a:extLst>
              <a:ext uri="{FF2B5EF4-FFF2-40B4-BE49-F238E27FC236}">
                <a16:creationId xmlns:a16="http://schemas.microsoft.com/office/drawing/2014/main" id="{A7101BE7-5915-66A4-350A-134D71C1F87A}"/>
              </a:ext>
            </a:extLst>
          </p:cNvPr>
          <p:cNvSpPr txBox="1"/>
          <p:nvPr/>
        </p:nvSpPr>
        <p:spPr>
          <a:xfrm>
            <a:off x="261964" y="2101850"/>
            <a:ext cx="7235190" cy="7778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1"/>
            <a:r>
              <a:rPr lang="en-GB" altLang="en-US" sz="2400" b="1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File Name: </a:t>
            </a:r>
            <a:r>
              <a:rPr lang="en-GB" altLang="en-US" sz="2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main.py</a:t>
            </a:r>
            <a:endParaRPr lang="en-GB" altLang="en-US" sz="2400" dirty="0">
              <a:latin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lvl="1"/>
            <a:endParaRPr lang="en-GB" altLang="en-US" sz="24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altLang="en-US" sz="2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Shoulder angle (&gt; 60 degrees) distinguishes between a shoulder press and a bicep curl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GB" altLang="en-US" sz="24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altLang="en-US" sz="2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Shoulder Press count: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GB" altLang="en-US" sz="20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Count a repetition when the elbow goes from nearly fully extended (&gt; 160 degrees) to fully flexed (&lt; 30 degrees)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endParaRPr lang="en-GB" altLang="en-US" sz="20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altLang="en-US" sz="2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Bicep Curl count: 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GB" altLang="en-US" sz="20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Count a repetition when the elbow goes from nearly fully extended (&gt; 160 degrees) to fully flexed (&lt; 30 degrees)</a:t>
            </a:r>
          </a:p>
          <a:p>
            <a:pPr lvl="2"/>
            <a:endParaRPr lang="en-GB" altLang="en-US" sz="20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altLang="en-US" sz="2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Stages: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GB" altLang="en-US" sz="20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Track the current stage ("down" or "up") to determine when a full repetition is completed 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GB" altLang="en-US" sz="20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This logic ensures accurate counting of repetitions by monitoring the angles at elbow &amp; shoulder </a:t>
            </a:r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BFC2C97-FCE4-B770-47E7-0003E9311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200" y="2520950"/>
            <a:ext cx="9816783" cy="558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02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>
            <p:custDataLst>
              <p:tags r:id="rId1"/>
            </p:custDataLst>
          </p:nvPr>
        </p:nvSpPr>
        <p:spPr>
          <a:xfrm>
            <a:off x="0" y="0"/>
            <a:ext cx="10238105" cy="10255885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3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Text Box 5"/>
          <p:cNvSpPr txBox="1"/>
          <p:nvPr/>
        </p:nvSpPr>
        <p:spPr>
          <a:xfrm>
            <a:off x="11061072" y="1949450"/>
            <a:ext cx="7125335" cy="75672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altLang="en-US" sz="2400" b="1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File Name: </a:t>
            </a:r>
            <a:r>
              <a:rPr lang="en-GB" altLang="en-US" sz="2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main.py</a:t>
            </a:r>
            <a:endParaRPr lang="en-GB" altLang="en-US" sz="2400" dirty="0">
              <a:latin typeface="Palatino Linotype" panose="02040502050505030304" pitchFamily="18" charset="0"/>
              <a:cs typeface="Palatino Linotype" panose="02040502050505030304" pitchFamily="18" charset="0"/>
            </a:endParaRPr>
          </a:p>
          <a:p>
            <a:endParaRPr lang="en-GB" altLang="en-US" sz="24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GB" altLang="en-US" sz="2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Retrieve the coordinates of knee and ankle</a:t>
            </a:r>
          </a:p>
          <a:p>
            <a:pPr marL="457200" indent="-457200">
              <a:buFont typeface="Wingdings" pitchFamily="2" charset="2"/>
              <a:buChar char="§"/>
            </a:pPr>
            <a:endParaRPr lang="en-GB" altLang="en-US" sz="24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GB" altLang="en-US" sz="2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Angle Calculation: Computes the angle at the knee joint to monitor squat movements</a:t>
            </a:r>
          </a:p>
          <a:p>
            <a:pPr marL="457200" indent="-457200">
              <a:buFont typeface="Wingdings" pitchFamily="2" charset="2"/>
              <a:buChar char="§"/>
            </a:pPr>
            <a:endParaRPr lang="en-GB" altLang="en-US" sz="24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GB" altLang="en-US" sz="2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Visual Feedback: Displays the squat angle on the video feed</a:t>
            </a:r>
          </a:p>
          <a:p>
            <a:pPr marL="457200" indent="-457200">
              <a:buFont typeface="Wingdings" pitchFamily="2" charset="2"/>
              <a:buChar char="§"/>
            </a:pPr>
            <a:endParaRPr lang="en-GB" altLang="en-US" sz="24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GB" altLang="en-US" sz="2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Extension Phase (squat_angle &gt; 160): Indicates the end of a squat repetition</a:t>
            </a:r>
          </a:p>
          <a:p>
            <a:endParaRPr lang="en-GB" altLang="en-US" sz="24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GB" altLang="en-US" sz="2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Bending Phase (squat_angle &lt; 90 and squat_stage == 'up): Indicates the start of a new squat repetition</a:t>
            </a:r>
          </a:p>
          <a:p>
            <a:endParaRPr lang="en-GB" altLang="en-US" sz="24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GB" altLang="en-US" sz="2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Draw the body landmarks and exercise counters on the video feed to provide real-time feedback to the user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1B49FBBD-373A-F243-5BE9-467116D9F9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45750" y="401234"/>
            <a:ext cx="7620000" cy="800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44475" rIns="0" bIns="0" rtlCol="0">
            <a:spAutoFit/>
          </a:bodyPr>
          <a:lstStyle/>
          <a:p>
            <a:pPr algn="ctr"/>
            <a:r>
              <a:rPr lang="en-GB" altLang="en-US" sz="3600" dirty="0">
                <a:solidFill>
                  <a:schemeClr val="bg1"/>
                </a:solidFill>
                <a:highlight>
                  <a:srgbClr val="000000"/>
                </a:highlight>
              </a:rPr>
              <a:t>Squat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E69EA-3297-7C74-407A-AC41C792D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9" y="2406649"/>
            <a:ext cx="9891171" cy="541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28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>
            <p:custDataLst>
              <p:tags r:id="rId1"/>
            </p:custDataLst>
          </p:nvPr>
        </p:nvSpPr>
        <p:spPr>
          <a:xfrm>
            <a:off x="8198485" y="44450"/>
            <a:ext cx="10102215" cy="10255885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3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 descr="code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150" y="1873251"/>
            <a:ext cx="9222105" cy="5105400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BC2A04A1-56D1-6B8D-918B-0ABA96AAB8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950" y="501650"/>
            <a:ext cx="7620000" cy="862416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44475" rIns="0" bIns="0" rtlCol="0">
            <a:spAutoFit/>
          </a:bodyPr>
          <a:lstStyle/>
          <a:p>
            <a:pPr algn="ctr"/>
            <a:r>
              <a:rPr lang="en-GB" altLang="en-US" sz="4000" dirty="0">
                <a:solidFill>
                  <a:schemeClr val="bg1"/>
                </a:solidFill>
                <a:highlight>
                  <a:srgbClr val="000000"/>
                </a:highlight>
              </a:rPr>
              <a:t>Visuals – Readings </a:t>
            </a:r>
          </a:p>
        </p:txBody>
      </p:sp>
      <p:sp>
        <p:nvSpPr>
          <p:cNvPr id="3" name="Text Box 8">
            <a:extLst>
              <a:ext uri="{FF2B5EF4-FFF2-40B4-BE49-F238E27FC236}">
                <a16:creationId xmlns:a16="http://schemas.microsoft.com/office/drawing/2014/main" id="{A7101BE7-5915-66A4-350A-134D71C1F87A}"/>
              </a:ext>
            </a:extLst>
          </p:cNvPr>
          <p:cNvSpPr txBox="1"/>
          <p:nvPr/>
        </p:nvSpPr>
        <p:spPr>
          <a:xfrm>
            <a:off x="261964" y="2520950"/>
            <a:ext cx="7235190" cy="7778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1"/>
            <a:r>
              <a:rPr lang="en-GB" altLang="en-US" sz="2800" b="1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File Name: </a:t>
            </a: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lib &gt; visual.py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GB" altLang="en-US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Example : Bicep Curl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GB" altLang="en-US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Rectangle (box) to show labels/Readings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GB" altLang="en-US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Show Count of Reps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GB" altLang="en-US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Show stage (Up or Down)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>
            <p:custDataLst>
              <p:tags r:id="rId1"/>
            </p:custDataLst>
          </p:nvPr>
        </p:nvSpPr>
        <p:spPr>
          <a:xfrm>
            <a:off x="8198485" y="44450"/>
            <a:ext cx="10102215" cy="10255885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3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BC2A04A1-56D1-6B8D-918B-0ABA96AAB8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950" y="501650"/>
            <a:ext cx="7620000" cy="862416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44475" rIns="0" bIns="0" rtlCol="0">
            <a:spAutoFit/>
          </a:bodyPr>
          <a:lstStyle/>
          <a:p>
            <a:pPr algn="ctr"/>
            <a:r>
              <a:rPr lang="en-GB" altLang="en-US" sz="4000" dirty="0">
                <a:solidFill>
                  <a:schemeClr val="bg1"/>
                </a:solidFill>
                <a:highlight>
                  <a:srgbClr val="000000"/>
                </a:highlight>
              </a:rPr>
              <a:t>Destroy Video Frame</a:t>
            </a:r>
          </a:p>
        </p:txBody>
      </p:sp>
      <p:sp>
        <p:nvSpPr>
          <p:cNvPr id="3" name="Text Box 8">
            <a:extLst>
              <a:ext uri="{FF2B5EF4-FFF2-40B4-BE49-F238E27FC236}">
                <a16:creationId xmlns:a16="http://schemas.microsoft.com/office/drawing/2014/main" id="{A7101BE7-5915-66A4-350A-134D71C1F87A}"/>
              </a:ext>
            </a:extLst>
          </p:cNvPr>
          <p:cNvSpPr txBox="1"/>
          <p:nvPr/>
        </p:nvSpPr>
        <p:spPr>
          <a:xfrm>
            <a:off x="261964" y="2101850"/>
            <a:ext cx="7235190" cy="7778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1"/>
            <a:r>
              <a:rPr lang="en-GB" altLang="en-US" sz="2400" b="1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File Name: </a:t>
            </a:r>
            <a:r>
              <a:rPr lang="en-GB" altLang="en-US" sz="2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main.py</a:t>
            </a:r>
            <a:endParaRPr lang="en-GB" altLang="en-US" sz="2400" dirty="0">
              <a:latin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lvl="1"/>
            <a:endParaRPr lang="en-GB" altLang="en-US" sz="24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altLang="en-US" sz="2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Show Video Frame – Mediapipe Feed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GB" altLang="en-US" sz="24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cv2.waitKey(10) : Display the frame for 10 milliseconds</a:t>
            </a:r>
          </a:p>
          <a:p>
            <a:pPr lvl="1"/>
            <a:endParaRPr lang="en-GB" sz="24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&amp; 0xFF : Ensure that only the lower 8 bits of the result are considered, which is useful for compatibility across different platforms.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GB" sz="24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400" dirty="0" err="1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ord</a:t>
            </a:r>
            <a:r>
              <a:rPr lang="en-GB" sz="2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('q’) : Get the ASCII value of the character 'q’. Check if 'q' key has been pressed. If it has, the loop breaks, ending the video feed.</a:t>
            </a:r>
            <a:endParaRPr lang="en-GB" altLang="en-US" sz="24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E386D31-634E-3A63-1AFA-7AD603DC9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350" y="2635250"/>
            <a:ext cx="7848600" cy="473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70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>
            <p:custDataLst>
              <p:tags r:id="rId1"/>
            </p:custDataLst>
          </p:nvPr>
        </p:nvSpPr>
        <p:spPr>
          <a:xfrm>
            <a:off x="8198485" y="44450"/>
            <a:ext cx="10102215" cy="10255885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3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BC2A04A1-56D1-6B8D-918B-0ABA96AAB8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950" y="501650"/>
            <a:ext cx="7620000" cy="862416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44475" rIns="0" bIns="0" rtlCol="0">
            <a:spAutoFit/>
          </a:bodyPr>
          <a:lstStyle/>
          <a:p>
            <a:pPr algn="ctr"/>
            <a:r>
              <a:rPr lang="en-GB" altLang="en-US" sz="4000" dirty="0">
                <a:solidFill>
                  <a:schemeClr val="bg1"/>
                </a:solidFill>
                <a:highlight>
                  <a:srgbClr val="000000"/>
                </a:highlight>
              </a:rPr>
              <a:t>Advantages &amp; Disadvantages</a:t>
            </a:r>
          </a:p>
        </p:txBody>
      </p:sp>
      <p:sp>
        <p:nvSpPr>
          <p:cNvPr id="3" name="Text Box 8">
            <a:extLst>
              <a:ext uri="{FF2B5EF4-FFF2-40B4-BE49-F238E27FC236}">
                <a16:creationId xmlns:a16="http://schemas.microsoft.com/office/drawing/2014/main" id="{A7101BE7-5915-66A4-350A-134D71C1F87A}"/>
              </a:ext>
            </a:extLst>
          </p:cNvPr>
          <p:cNvSpPr txBox="1"/>
          <p:nvPr/>
        </p:nvSpPr>
        <p:spPr>
          <a:xfrm>
            <a:off x="373063" y="1797050"/>
            <a:ext cx="7235190" cy="7778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1"/>
            <a:endParaRPr lang="en-GB" altLang="en-US" sz="24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altLang="en-US" sz="2800" b="1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Advantages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Real-Time Performance: designed to work in real-time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Cross-Platform Support: can run on multiple platforms, including mobile (iOS and Android)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Pre-trained Models: Pre-trained models are available, reducing the need for extensive training data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Open Source</a:t>
            </a:r>
          </a:p>
          <a:p>
            <a:pPr lvl="1"/>
            <a:endParaRPr lang="en-GB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altLang="en-US" sz="2800" b="1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Disadvantages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Limited Customization: Customization of the model might be limited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Multiple users issue: Pose detection could be faulty when multiple users in frame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endParaRPr lang="en-GB" altLang="en-US" sz="2800" b="1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1371600" lvl="2" indent="-457200">
              <a:buFont typeface="Wingdings" panose="05000000000000000000" pitchFamily="2" charset="2"/>
              <a:buChar char="§"/>
            </a:pPr>
            <a:endParaRPr lang="en-GB" altLang="en-US" sz="2800" b="1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GB" sz="24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1371600" lvl="2" indent="-457200">
              <a:buFont typeface="Wingdings" panose="05000000000000000000" pitchFamily="2" charset="2"/>
              <a:buChar char="§"/>
            </a:pPr>
            <a:endParaRPr lang="en-GB" altLang="en-US" sz="24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</p:txBody>
      </p:sp>
      <p:pic>
        <p:nvPicPr>
          <p:cNvPr id="6" name="Picture 5" descr="A black scale with red text&#10;&#10;Description automatically generated">
            <a:extLst>
              <a:ext uri="{FF2B5EF4-FFF2-40B4-BE49-F238E27FC236}">
                <a16:creationId xmlns:a16="http://schemas.microsoft.com/office/drawing/2014/main" id="{E9A14B0C-9CA9-8028-E4D9-6EF16BFBB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950" y="2711450"/>
            <a:ext cx="790184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95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BC2A04A1-56D1-6B8D-918B-0ABA96AAB8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4550" y="501650"/>
            <a:ext cx="16611600" cy="862416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44475" rIns="0" bIns="0" rtlCol="0">
            <a:spAutoFit/>
          </a:bodyPr>
          <a:lstStyle/>
          <a:p>
            <a:pPr algn="ctr"/>
            <a:r>
              <a:rPr lang="en-GB" altLang="en-US" sz="4000" dirty="0">
                <a:solidFill>
                  <a:schemeClr val="bg1"/>
                </a:solidFill>
                <a:highlight>
                  <a:srgbClr val="000000"/>
                </a:highlight>
              </a:rPr>
              <a:t>References</a:t>
            </a:r>
          </a:p>
        </p:txBody>
      </p:sp>
      <p:sp>
        <p:nvSpPr>
          <p:cNvPr id="3" name="Text Box 8">
            <a:extLst>
              <a:ext uri="{FF2B5EF4-FFF2-40B4-BE49-F238E27FC236}">
                <a16:creationId xmlns:a16="http://schemas.microsoft.com/office/drawing/2014/main" id="{A7101BE7-5915-66A4-350A-134D71C1F87A}"/>
              </a:ext>
            </a:extLst>
          </p:cNvPr>
          <p:cNvSpPr txBox="1"/>
          <p:nvPr/>
        </p:nvSpPr>
        <p:spPr>
          <a:xfrm>
            <a:off x="615950" y="2019300"/>
            <a:ext cx="16611600" cy="7778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800100" lvl="1" indent="-342900">
              <a:buFont typeface="Wingdings" pitchFamily="2" charset="2"/>
              <a:buChar char="§"/>
            </a:pPr>
            <a:r>
              <a:rPr lang="en-GB" altLang="en-US" sz="2400" b="1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OpenCV : </a:t>
            </a:r>
            <a:r>
              <a:rPr lang="en-GB" altLang="en-US" sz="2400" dirty="0">
                <a:solidFill>
                  <a:schemeClr val="accent1"/>
                </a:solidFill>
                <a:highlight>
                  <a:srgbClr val="FFFFFF"/>
                </a:highlight>
                <a:latin typeface="Palatino Linotype" panose="0204050205050503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https://www.oreilly.com/library/view/learning-opencv-3/9781491937983/ch01.html</a:t>
            </a:r>
            <a:endParaRPr lang="en-GB" altLang="en-US" sz="2400" dirty="0">
              <a:solidFill>
                <a:schemeClr val="accent1"/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endParaRPr lang="en-GB" altLang="en-US" sz="2400" dirty="0">
              <a:solidFill>
                <a:schemeClr val="accent1"/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GB" altLang="en-US" sz="2400" b="1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MediaPipe :</a:t>
            </a:r>
            <a:r>
              <a:rPr lang="en-GB" altLang="en-US" sz="2400" b="1" dirty="0">
                <a:solidFill>
                  <a:schemeClr val="accent1"/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 </a:t>
            </a:r>
            <a:r>
              <a:rPr lang="en-GB" altLang="en-US" sz="2400" dirty="0">
                <a:solidFill>
                  <a:schemeClr val="accent1"/>
                </a:solidFill>
                <a:highlight>
                  <a:srgbClr val="FFFFFF"/>
                </a:highlight>
                <a:latin typeface="Palatino Linotype" panose="0204050205050503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https://ai.google.dev/edge/mediapipe/solutions/vision/pose_landmarker</a:t>
            </a:r>
            <a:endParaRPr lang="en-GB" altLang="en-US" sz="2400" dirty="0">
              <a:solidFill>
                <a:schemeClr val="accent1"/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endParaRPr lang="en-GB" altLang="en-US" sz="2400" dirty="0">
              <a:solidFill>
                <a:schemeClr val="accent1"/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endParaRPr lang="en-GB" altLang="en-US" sz="20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902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5516" y="9055843"/>
            <a:ext cx="5897245" cy="1228725"/>
          </a:xfrm>
          <a:custGeom>
            <a:avLst/>
            <a:gdLst/>
            <a:ahLst/>
            <a:cxnLst/>
            <a:rect l="l" t="t" r="r" b="b"/>
            <a:pathLst>
              <a:path w="5897245" h="1228725">
                <a:moveTo>
                  <a:pt x="5897026" y="1228216"/>
                </a:moveTo>
                <a:lnTo>
                  <a:pt x="0" y="1228216"/>
                </a:lnTo>
                <a:lnTo>
                  <a:pt x="0" y="0"/>
                </a:lnTo>
                <a:lnTo>
                  <a:pt x="5897026" y="0"/>
                </a:lnTo>
                <a:lnTo>
                  <a:pt x="5897026" y="1228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15725" y="0"/>
            <a:ext cx="6472555" cy="10287000"/>
          </a:xfrm>
          <a:custGeom>
            <a:avLst/>
            <a:gdLst/>
            <a:ahLst/>
            <a:cxnLst/>
            <a:rect l="l" t="t" r="r" b="b"/>
            <a:pathLst>
              <a:path w="6472555" h="10287000">
                <a:moveTo>
                  <a:pt x="6472263" y="0"/>
                </a:moveTo>
                <a:lnTo>
                  <a:pt x="0" y="0"/>
                </a:lnTo>
                <a:lnTo>
                  <a:pt x="0" y="1225372"/>
                </a:lnTo>
                <a:lnTo>
                  <a:pt x="5246255" y="1225372"/>
                </a:lnTo>
                <a:lnTo>
                  <a:pt x="5246255" y="9061425"/>
                </a:lnTo>
                <a:lnTo>
                  <a:pt x="0" y="9061425"/>
                </a:lnTo>
                <a:lnTo>
                  <a:pt x="0" y="10286809"/>
                </a:lnTo>
                <a:lnTo>
                  <a:pt x="6472263" y="10286809"/>
                </a:lnTo>
                <a:lnTo>
                  <a:pt x="6472263" y="9061425"/>
                </a:lnTo>
                <a:lnTo>
                  <a:pt x="6472263" y="1225372"/>
                </a:lnTo>
                <a:lnTo>
                  <a:pt x="64722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092940" cy="10287000"/>
          </a:xfrm>
          <a:custGeom>
            <a:avLst/>
            <a:gdLst/>
            <a:ahLst/>
            <a:cxnLst/>
            <a:rect l="l" t="t" r="r" b="b"/>
            <a:pathLst>
              <a:path w="12092940" h="10287000">
                <a:moveTo>
                  <a:pt x="12092534" y="1511"/>
                </a:moveTo>
                <a:lnTo>
                  <a:pt x="6472250" y="1511"/>
                </a:lnTo>
                <a:lnTo>
                  <a:pt x="6472250" y="0"/>
                </a:lnTo>
                <a:lnTo>
                  <a:pt x="0" y="0"/>
                </a:lnTo>
                <a:lnTo>
                  <a:pt x="0" y="1225372"/>
                </a:lnTo>
                <a:lnTo>
                  <a:pt x="0" y="9061425"/>
                </a:lnTo>
                <a:lnTo>
                  <a:pt x="0" y="10286797"/>
                </a:lnTo>
                <a:lnTo>
                  <a:pt x="6472250" y="10286797"/>
                </a:lnTo>
                <a:lnTo>
                  <a:pt x="6472250" y="9061425"/>
                </a:lnTo>
                <a:lnTo>
                  <a:pt x="1225994" y="9061425"/>
                </a:lnTo>
                <a:lnTo>
                  <a:pt x="1225994" y="1225372"/>
                </a:lnTo>
                <a:lnTo>
                  <a:pt x="6195504" y="1225372"/>
                </a:lnTo>
                <a:lnTo>
                  <a:pt x="6195504" y="1229728"/>
                </a:lnTo>
                <a:lnTo>
                  <a:pt x="12092534" y="1229728"/>
                </a:lnTo>
                <a:lnTo>
                  <a:pt x="12092534" y="1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645150" y="4159250"/>
            <a:ext cx="8048782" cy="1556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0000" u="sng" spc="45" dirty="0"/>
              <a:t>Thank You!</a:t>
            </a:r>
            <a:endParaRPr sz="10000" u="sng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607550" y="-31750"/>
            <a:ext cx="8763000" cy="1033145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3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3"/>
          <p:cNvSpPr txBox="1"/>
          <p:nvPr/>
        </p:nvSpPr>
        <p:spPr>
          <a:xfrm>
            <a:off x="501650" y="730250"/>
            <a:ext cx="8648700" cy="1039387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44475" rIns="0" bIns="0" rtlCol="0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Palatino Linotype" panose="02040502050505030304"/>
                <a:ea typeface="+mj-ea"/>
                <a:cs typeface="Palatino Linotype" panose="02040502050505030304"/>
              </a:defRPr>
            </a:lvl1pPr>
          </a:lstStyle>
          <a:p>
            <a:pPr marL="247015" algn="ctr">
              <a:spcBef>
                <a:spcPts val="1925"/>
              </a:spcBef>
            </a:pPr>
            <a:r>
              <a:rPr lang="en-GB" sz="5150" kern="0" spc="-65" dirty="0">
                <a:solidFill>
                  <a:srgbClr val="FFFFFF"/>
                </a:solidFill>
              </a:rPr>
              <a:t>Idea</a:t>
            </a:r>
            <a:endParaRPr lang="en-GB" sz="5150" kern="0" dirty="0"/>
          </a:p>
        </p:txBody>
      </p:sp>
      <p:sp>
        <p:nvSpPr>
          <p:cNvPr id="9" name="TextBox 8"/>
          <p:cNvSpPr txBox="1"/>
          <p:nvPr/>
        </p:nvSpPr>
        <p:spPr>
          <a:xfrm>
            <a:off x="158750" y="2776280"/>
            <a:ext cx="86487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Palatino Linotype" panose="02040502050505030304" pitchFamily="18" charset="0"/>
              </a:rPr>
              <a:t>A personal trainer powered by AI</a:t>
            </a:r>
          </a:p>
          <a:p>
            <a:pPr lvl="1"/>
            <a:endParaRPr lang="en-GB" sz="40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40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Workout assistance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GB" sz="40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40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Detect and Estimate the posture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GB" sz="40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40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Measure accuracy</a:t>
            </a:r>
          </a:p>
          <a:p>
            <a:pPr lvl="1"/>
            <a:endParaRPr lang="en-GB" sz="40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40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Count the number of reps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GB" sz="40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509" y="1769637"/>
            <a:ext cx="6033082" cy="68500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>
          <a:xfrm>
            <a:off x="0" y="0"/>
            <a:ext cx="7778750" cy="1033145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3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8083550" y="1644650"/>
            <a:ext cx="10058400" cy="1061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endParaRPr lang="en-GB" sz="2000" b="0" i="0" dirty="0">
              <a:solidFill>
                <a:schemeClr val="tx2">
                  <a:lumMod val="75000"/>
                </a:schemeClr>
              </a:solidFill>
              <a:effectLst/>
              <a:latin typeface="Roboto" panose="02000000000000000000" pitchFamily="2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Modules to be used: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cv2 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MediaPipe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NumPy</a:t>
            </a:r>
          </a:p>
          <a:p>
            <a:pPr lvl="2"/>
            <a:endParaRPr lang="en-GB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Four steps: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Make Detections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Determine Joints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Calculate Angles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Count no. of reps</a:t>
            </a:r>
          </a:p>
          <a:p>
            <a:pPr lvl="2"/>
            <a:endParaRPr lang="en-GB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Pose estimation to label the correct points/landmarks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GB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Using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these points, find the desired angles between any three points i.e. two lines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GB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Based on angles, determine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various postures &amp; gestures including the number of reps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GB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Apply to other genres as well e.g. Yoga, Pilates etc.</a:t>
            </a:r>
            <a:endParaRPr lang="en-US" sz="20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2000" b="0" i="0" dirty="0">
              <a:solidFill>
                <a:schemeClr val="tx2">
                  <a:lumMod val="75000"/>
                </a:schemeClr>
              </a:solidFill>
              <a:effectLst/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2000" b="0" i="0" dirty="0">
              <a:solidFill>
                <a:schemeClr val="tx2">
                  <a:lumMod val="75000"/>
                </a:schemeClr>
              </a:solidFill>
              <a:effectLst/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2000" b="0" i="0" dirty="0">
              <a:solidFill>
                <a:schemeClr val="tx2">
                  <a:lumMod val="75000"/>
                </a:schemeClr>
              </a:solidFill>
              <a:effectLst/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endParaRPr lang="en-US" sz="20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endParaRPr lang="en-US" sz="2000" b="0" i="0" dirty="0">
              <a:solidFill>
                <a:schemeClr val="tx2">
                  <a:lumMod val="75000"/>
                </a:schemeClr>
              </a:solidFill>
              <a:effectLst/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endParaRPr lang="en-IN" sz="2000" dirty="0">
              <a:solidFill>
                <a:schemeClr val="tx2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object 3"/>
          <p:cNvSpPr txBox="1">
            <a:spLocks noGrp="1"/>
          </p:cNvSpPr>
          <p:nvPr>
            <p:ph type="title"/>
          </p:nvPr>
        </p:nvSpPr>
        <p:spPr>
          <a:xfrm>
            <a:off x="8083550" y="501650"/>
            <a:ext cx="9829800" cy="1039387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44475" rIns="0" bIns="0" rtlCol="0">
            <a:spAutoFit/>
          </a:bodyPr>
          <a:lstStyle/>
          <a:p>
            <a:pPr marL="247015" algn="ctr">
              <a:lnSpc>
                <a:spcPct val="100000"/>
              </a:lnSpc>
              <a:spcBef>
                <a:spcPts val="1925"/>
              </a:spcBef>
            </a:pPr>
            <a:r>
              <a:rPr lang="en-US" sz="5150" spc="-65" dirty="0">
                <a:solidFill>
                  <a:srgbClr val="FFFFFF"/>
                </a:solidFill>
              </a:rPr>
              <a:t>Methodology</a:t>
            </a:r>
            <a:endParaRPr sz="5150" dirty="0"/>
          </a:p>
        </p:txBody>
      </p:sp>
      <p:pic>
        <p:nvPicPr>
          <p:cNvPr id="4" name="Picture 3" descr="A person sitting on a ma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" y="3092450"/>
            <a:ext cx="51816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407A686-3A60-5EBB-0E41-BC8DDB5E1151}"/>
              </a:ext>
            </a:extLst>
          </p:cNvPr>
          <p:cNvSpPr txBox="1"/>
          <p:nvPr/>
        </p:nvSpPr>
        <p:spPr>
          <a:xfrm>
            <a:off x="8083550" y="1644650"/>
            <a:ext cx="10058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endParaRPr lang="en-GB" sz="2000" b="0" i="0">
              <a:solidFill>
                <a:schemeClr val="tx2">
                  <a:lumMod val="75000"/>
                </a:schemeClr>
              </a:solidFill>
              <a:effectLst/>
              <a:latin typeface="Roboto" panose="020000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200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2000" b="0" i="0">
              <a:solidFill>
                <a:schemeClr val="tx2">
                  <a:lumMod val="75000"/>
                </a:schemeClr>
              </a:solidFill>
              <a:effectLst/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endParaRPr lang="en-US" sz="200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endParaRPr lang="en-US" sz="2000" b="0" i="0">
              <a:solidFill>
                <a:schemeClr val="tx2">
                  <a:lumMod val="75000"/>
                </a:schemeClr>
              </a:solidFill>
              <a:effectLst/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endParaRPr lang="en-IN" sz="2000" dirty="0">
              <a:solidFill>
                <a:schemeClr val="tx2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96B70BD-BBD0-9F25-D65F-672DDFD140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0140" y="224263"/>
            <a:ext cx="15750209" cy="1039387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44475" rIns="0" bIns="0" rtlCol="0">
            <a:spAutoFit/>
          </a:bodyPr>
          <a:lstStyle/>
          <a:p>
            <a:pPr marL="247015" algn="l">
              <a:lnSpc>
                <a:spcPct val="100000"/>
              </a:lnSpc>
              <a:spcBef>
                <a:spcPts val="1925"/>
              </a:spcBef>
            </a:pPr>
            <a:r>
              <a:rPr lang="en-US" sz="5150" spc="-65" dirty="0">
                <a:solidFill>
                  <a:srgbClr val="FFFFFF"/>
                </a:solidFill>
              </a:rPr>
              <a:t>System Architecture</a:t>
            </a:r>
            <a:endParaRPr lang="en-US" sz="51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222DA-307C-D2E3-588B-8A7E1BF11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585" y="2482850"/>
            <a:ext cx="1548436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3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607550" y="-31750"/>
            <a:ext cx="8763000" cy="1033145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3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CA0E45D0-B509-3017-8278-3409B8A37088}"/>
              </a:ext>
            </a:extLst>
          </p:cNvPr>
          <p:cNvSpPr txBox="1">
            <a:spLocks/>
          </p:cNvSpPr>
          <p:nvPr/>
        </p:nvSpPr>
        <p:spPr>
          <a:xfrm>
            <a:off x="501650" y="730250"/>
            <a:ext cx="8648700" cy="800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44475" rIns="0" bIns="0" rtlCol="0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Palatino Linotype"/>
                <a:ea typeface="+mj-ea"/>
                <a:cs typeface="Palatino Linotype"/>
              </a:defRPr>
            </a:lvl1pPr>
          </a:lstStyle>
          <a:p>
            <a:pPr marL="247015" algn="ctr">
              <a:spcBef>
                <a:spcPts val="1925"/>
              </a:spcBef>
            </a:pPr>
            <a:r>
              <a:rPr lang="en-GB" sz="3600" kern="0" spc="-65" dirty="0">
                <a:solidFill>
                  <a:srgbClr val="FFFFFF"/>
                </a:solidFill>
              </a:rPr>
              <a:t>Libraries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EC6CC9-CD38-5915-C6F7-86CC49574565}"/>
              </a:ext>
            </a:extLst>
          </p:cNvPr>
          <p:cNvSpPr txBox="1"/>
          <p:nvPr/>
        </p:nvSpPr>
        <p:spPr>
          <a:xfrm>
            <a:off x="158750" y="2776280"/>
            <a:ext cx="8763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GB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1371600" lvl="2" indent="-457200">
              <a:buFont typeface="Wingdings" pitchFamily="2" charset="2"/>
              <a:buChar char="§"/>
            </a:pP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cv2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 : OpenCV library for image and video processing</a:t>
            </a:r>
          </a:p>
          <a:p>
            <a:pPr marL="1371600" lvl="2" indent="-457200">
              <a:buFont typeface="Wingdings" pitchFamily="2" charset="2"/>
              <a:buChar char="§"/>
            </a:pPr>
            <a:endParaRPr lang="en-GB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1371600" lvl="2" indent="-457200">
              <a:buFont typeface="Wingdings" pitchFamily="2" charset="2"/>
              <a:buChar char="§"/>
            </a:pPr>
            <a:endParaRPr lang="en-GB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1371600" lvl="2" indent="-457200">
              <a:buFont typeface="Wingdings" pitchFamily="2" charset="2"/>
              <a:buChar char="§"/>
            </a:pP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MediaPipe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 : Machine learning solutions for pose estimation, face detection, hand tracking etc.</a:t>
            </a:r>
          </a:p>
          <a:p>
            <a:pPr marL="1828800" lvl="3" indent="-457200">
              <a:buFont typeface="Wingdings" pitchFamily="2" charset="2"/>
              <a:buChar char="§"/>
            </a:pPr>
            <a:endParaRPr lang="en-GB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1828800" lvl="3" indent="-457200">
              <a:buFont typeface="Wingdings" pitchFamily="2" charset="2"/>
              <a:buChar char="§"/>
            </a:pPr>
            <a:endParaRPr lang="en-GB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1371600" lvl="2" indent="-457200">
              <a:buFont typeface="Wingdings" pitchFamily="2" charset="2"/>
              <a:buChar char="§"/>
            </a:pP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NumPy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 : Used for numerical computations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8A4FDC-82A0-25C8-9DA0-C6704B14B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550" y="2559050"/>
            <a:ext cx="5029200" cy="494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9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>
            <p:custDataLst>
              <p:tags r:id="rId1"/>
            </p:custDataLst>
          </p:nvPr>
        </p:nvSpPr>
        <p:spPr>
          <a:xfrm>
            <a:off x="9531350" y="-31750"/>
            <a:ext cx="8763000" cy="1033145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3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 descr="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0950" y="3244850"/>
            <a:ext cx="7620000" cy="270700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38760" y="3016250"/>
            <a:ext cx="9216390" cy="7778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1"/>
            <a:r>
              <a:rPr lang="en-GB" altLang="en-US" sz="2800" b="1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File Name: </a:t>
            </a: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_pre.py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GB" altLang="en-US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Bin &gt; Requirements &gt; requirments.txt – all dependencies listed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GB" altLang="en-US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Initiates the execution of the main.py script using the python interpreter.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620DF5EB-C2EF-32BF-EFBC-22625C4CB2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5066" y="577850"/>
            <a:ext cx="8218084" cy="1039387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44475" rIns="0" bIns="0" rtlCol="0">
            <a:spAutoFit/>
          </a:bodyPr>
          <a:lstStyle/>
          <a:p>
            <a:pPr marL="247015" algn="ctr">
              <a:lnSpc>
                <a:spcPct val="100000"/>
              </a:lnSpc>
              <a:spcBef>
                <a:spcPts val="1925"/>
              </a:spcBef>
            </a:pPr>
            <a:r>
              <a:rPr lang="en-US" sz="5150" spc="-65" dirty="0">
                <a:solidFill>
                  <a:srgbClr val="FFFFFF"/>
                </a:solidFill>
              </a:rPr>
              <a:t>Dependencies installation</a:t>
            </a:r>
            <a:endParaRPr sz="5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>
            <p:custDataLst>
              <p:tags r:id="rId1"/>
            </p:custDataLst>
          </p:nvPr>
        </p:nvSpPr>
        <p:spPr>
          <a:xfrm>
            <a:off x="6350" y="0"/>
            <a:ext cx="8763000" cy="1033145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3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Text Box 5"/>
          <p:cNvSpPr txBox="1"/>
          <p:nvPr/>
        </p:nvSpPr>
        <p:spPr>
          <a:xfrm>
            <a:off x="9759950" y="3016250"/>
            <a:ext cx="7406640" cy="5334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1"/>
            <a:r>
              <a:rPr lang="en-GB" altLang="en-US" sz="2800" b="1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File Name: </a:t>
            </a: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main.py, lib &gt; visual.py</a:t>
            </a:r>
            <a:endParaRPr lang="en-GB" altLang="en-US" sz="2800" dirty="0">
              <a:latin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lvl="1"/>
            <a:endParaRPr lang="en-GB" altLang="en-US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Initialize MediaPipe pose class </a:t>
            </a:r>
          </a:p>
          <a:p>
            <a:pPr lvl="1"/>
            <a:endParaRPr lang="en-GB" altLang="en-US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Initialize counters to track # of reps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GB" altLang="en-US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Initialize stages to track the current phase ("up" or "down")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GB" altLang="en-US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Drawing utilities to detect &amp; visualize poses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GB" altLang="en-US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96710F89-AA15-BBE7-6A64-AF134BB133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31352" y="723035"/>
            <a:ext cx="8218084" cy="1039387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44475" rIns="0" bIns="0" rtlCol="0">
            <a:spAutoFit/>
          </a:bodyPr>
          <a:lstStyle/>
          <a:p>
            <a:pPr marL="247015" algn="ctr">
              <a:lnSpc>
                <a:spcPct val="100000"/>
              </a:lnSpc>
              <a:spcBef>
                <a:spcPts val="1925"/>
              </a:spcBef>
            </a:pPr>
            <a:r>
              <a:rPr lang="en-US" sz="5150" spc="-65" dirty="0">
                <a:solidFill>
                  <a:srgbClr val="FFFFFF"/>
                </a:solidFill>
              </a:rPr>
              <a:t>Classes &amp; Utilities</a:t>
            </a:r>
            <a:endParaRPr sz="51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C50D45-ACF4-7C63-1267-ACC1E3F7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95" y="1187450"/>
            <a:ext cx="5016500" cy="459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69BF7C-C9E9-F101-4A9B-36847CA6D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" y="6445250"/>
            <a:ext cx="7772400" cy="26229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>
            <p:custDataLst>
              <p:tags r:id="rId1"/>
            </p:custDataLst>
          </p:nvPr>
        </p:nvSpPr>
        <p:spPr>
          <a:xfrm>
            <a:off x="9132570" y="0"/>
            <a:ext cx="9161780" cy="1033145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3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5" name="Picture 4" descr="code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350" y="2647456"/>
            <a:ext cx="8329929" cy="4559794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97821" y="2771775"/>
            <a:ext cx="8411845" cy="6569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1"/>
            <a:r>
              <a:rPr lang="en-GB" altLang="en-US" sz="2800" b="1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File Name: </a:t>
            </a: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lib &gt; module.py</a:t>
            </a:r>
            <a:endParaRPr lang="en-GB" altLang="en-US" sz="2800" dirty="0">
              <a:latin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lvl="1"/>
            <a:endParaRPr lang="en-GB" altLang="en-US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Initialize a video capture object (cap) that captures frames from default camera.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GB" altLang="en-US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Compute the angle between three points (a, b, c) in 2D plane using </a:t>
            </a:r>
            <a:r>
              <a:rPr lang="en-GB" altLang="en-US" sz="2800" b="1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NumPy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GB" altLang="en-US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Compute the angle between vectors b-&gt;c &amp;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 b-&gt;a using the </a:t>
            </a:r>
            <a:r>
              <a:rPr lang="en-GB" altLang="en-US" sz="2800" b="1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Arctan</a:t>
            </a: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 function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GB" altLang="en-US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Convert the angle from radians to degrees.</a:t>
            </a:r>
          </a:p>
          <a:p>
            <a:pPr lvl="1"/>
            <a:endParaRPr lang="en-GB" altLang="en-US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Ensure the angle is within the range [0, 180] degrees by adjusting if necessary.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B0D19378-94BE-821D-571E-C9377E2D3B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6010" y="1073958"/>
            <a:ext cx="8218084" cy="923971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44475" rIns="0" bIns="0" rtlCol="0">
            <a:spAutoFit/>
          </a:bodyPr>
          <a:lstStyle/>
          <a:p>
            <a:pPr marL="247015" algn="ctr">
              <a:lnSpc>
                <a:spcPct val="100000"/>
              </a:lnSpc>
              <a:spcBef>
                <a:spcPts val="1925"/>
              </a:spcBef>
            </a:pPr>
            <a:r>
              <a:rPr lang="en-US" sz="4400" spc="-65" dirty="0">
                <a:solidFill>
                  <a:srgbClr val="FFFFFF"/>
                </a:solidFill>
              </a:rPr>
              <a:t>Real-time Angle Calculation</a:t>
            </a:r>
            <a:endParaRPr sz="4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>
            <p:custDataLst>
              <p:tags r:id="rId1"/>
            </p:custDataLst>
          </p:nvPr>
        </p:nvSpPr>
        <p:spPr>
          <a:xfrm>
            <a:off x="6350" y="-31750"/>
            <a:ext cx="9203055" cy="1033145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3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5" name="Picture 4" descr="code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" y="2559050"/>
            <a:ext cx="8318500" cy="46482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9531350" y="1187450"/>
            <a:ext cx="8444865" cy="967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altLang="en-US" sz="2800" b="1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File Name: </a:t>
            </a: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main.py</a:t>
            </a:r>
          </a:p>
          <a:p>
            <a:pPr marL="914400" lvl="1" indent="-457200">
              <a:buFont typeface="Wingdings" pitchFamily="2" charset="2"/>
              <a:buChar char="§"/>
            </a:pPr>
            <a:endParaRPr lang="en-GB" altLang="en-US" sz="2800" b="1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457200" lvl="1" indent="-457200">
              <a:buFont typeface="Wingdings" pitchFamily="2" charset="2"/>
              <a:buChar char="§"/>
            </a:pP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Initialize a pose detection model from MediaPipe</a:t>
            </a:r>
          </a:p>
          <a:p>
            <a:pPr marL="457200" lvl="1" indent="-457200">
              <a:buFont typeface="Wingdings" pitchFamily="2" charset="2"/>
              <a:buChar char="§"/>
            </a:pPr>
            <a:endParaRPr lang="en-GB" altLang="en-US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457200" lvl="1" indent="-457200">
              <a:buFont typeface="Wingdings" pitchFamily="2" charset="2"/>
              <a:buChar char="§"/>
            </a:pP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Set the thresholds for min. confidence (0.5) required to detect and track poses</a:t>
            </a:r>
          </a:p>
          <a:p>
            <a:pPr marL="457200" lvl="1" indent="-457200">
              <a:buFont typeface="Wingdings" pitchFamily="2" charset="2"/>
              <a:buChar char="§"/>
            </a:pPr>
            <a:endParaRPr lang="en-GB" altLang="en-US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457200" lvl="1" indent="-457200">
              <a:buFont typeface="Wingdings" pitchFamily="2" charset="2"/>
              <a:buChar char="§"/>
            </a:pP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cvtColor converts BGR frame to RGB format, as required by MediaPipe</a:t>
            </a:r>
          </a:p>
          <a:p>
            <a:pPr marL="457200" lvl="1" indent="-457200">
              <a:buFont typeface="Wingdings" pitchFamily="2" charset="2"/>
              <a:buChar char="§"/>
            </a:pPr>
            <a:endParaRPr lang="en-GB" altLang="en-US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457200" lvl="1" indent="-457200">
              <a:buFont typeface="Wingdings" pitchFamily="2" charset="2"/>
              <a:buChar char="§"/>
            </a:pP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Make the image data non-writable for faster processing</a:t>
            </a:r>
          </a:p>
          <a:p>
            <a:pPr marL="457200" lvl="1" indent="-457200">
              <a:buFont typeface="Wingdings" pitchFamily="2" charset="2"/>
              <a:buChar char="§"/>
            </a:pPr>
            <a:endParaRPr lang="en-GB" altLang="en-US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457200" lvl="1" indent="-457200">
              <a:buFont typeface="Wingdings" pitchFamily="2" charset="2"/>
              <a:buChar char="§"/>
            </a:pP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Perform pose detection on converted RGB image using the initialized pose model</a:t>
            </a:r>
          </a:p>
          <a:p>
            <a:pPr marL="457200" lvl="1" indent="-457200">
              <a:buFont typeface="Wingdings" pitchFamily="2" charset="2"/>
              <a:buChar char="§"/>
            </a:pPr>
            <a:endParaRPr lang="en-GB" altLang="en-US" sz="2800" dirty="0">
              <a:solidFill>
                <a:schemeClr val="tx2">
                  <a:lumMod val="75000"/>
                </a:schemeClr>
              </a:solidFill>
              <a:highlight>
                <a:srgbClr val="FFFFFF"/>
              </a:highlight>
              <a:latin typeface="Palatino Linotype" panose="02040502050505030304" pitchFamily="18" charset="0"/>
            </a:endParaRPr>
          </a:p>
          <a:p>
            <a:pPr marL="457200" lvl="1" indent="-457200">
              <a:buFont typeface="Wingdings" pitchFamily="2" charset="2"/>
              <a:buChar char="§"/>
            </a:pP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Make the image data writable again for subsequent processing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altLang="en-US" sz="2800" dirty="0">
              <a:latin typeface="Palatino Linotype" panose="02040502050505030304" pitchFamily="18" charset="0"/>
              <a:cs typeface="Palatino Linotype" panose="02040502050505030304" pitchFamily="18" charset="0"/>
            </a:endParaRPr>
          </a:p>
          <a:p>
            <a:pPr lvl="1" indent="-457200">
              <a:buFont typeface="Wingdings" pitchFamily="2" charset="2"/>
              <a:buChar char="§"/>
            </a:pP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Palatino Linotype" panose="02040502050505030304" pitchFamily="18" charset="0"/>
              </a:rPr>
              <a:t>Convert the RGB image back to BGR format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B89D6981-E90D-A37B-2887-C658A934A3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55150" y="273050"/>
            <a:ext cx="8218084" cy="862416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44475" rIns="0" bIns="0" rtlCol="0">
            <a:spAutoFit/>
          </a:bodyPr>
          <a:lstStyle/>
          <a:p>
            <a:pPr algn="ctr"/>
            <a:r>
              <a:rPr lang="en-GB" altLang="en-US" sz="4000" dirty="0">
                <a:solidFill>
                  <a:schemeClr val="bg1"/>
                </a:solidFill>
                <a:highlight>
                  <a:srgbClr val="000000"/>
                </a:highlight>
              </a:rPr>
              <a:t>Pose Detection and Processing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927</Words>
  <Application>Microsoft Macintosh PowerPoint</Application>
  <PresentationFormat>Custom</PresentationFormat>
  <Paragraphs>181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Arial</vt:lpstr>
      <vt:lpstr>Calibri</vt:lpstr>
      <vt:lpstr>Palatino Linotype</vt:lpstr>
      <vt:lpstr>Roboto</vt:lpstr>
      <vt:lpstr>Wingdings</vt:lpstr>
      <vt:lpstr>Office Theme</vt:lpstr>
      <vt:lpstr>PowerPoint Presentation</vt:lpstr>
      <vt:lpstr>PowerPoint Presentation</vt:lpstr>
      <vt:lpstr>Methodology</vt:lpstr>
      <vt:lpstr>System Architecture</vt:lpstr>
      <vt:lpstr>PowerPoint Presentation</vt:lpstr>
      <vt:lpstr>Dependencies installation</vt:lpstr>
      <vt:lpstr>Classes &amp; Utilities</vt:lpstr>
      <vt:lpstr>Real-time Angle Calculation</vt:lpstr>
      <vt:lpstr>Pose Detection and Processing</vt:lpstr>
      <vt:lpstr>Extract Landmarks</vt:lpstr>
      <vt:lpstr>Shoulder Press &amp; Bicep Curl</vt:lpstr>
      <vt:lpstr>Squat</vt:lpstr>
      <vt:lpstr>Visuals – Readings </vt:lpstr>
      <vt:lpstr>Destroy Video Frame</vt:lpstr>
      <vt:lpstr>Advantages &amp; Disadvantages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RITIK GHOGHARI</dc:creator>
  <cp:lastModifiedBy>Falgun Sinha</cp:lastModifiedBy>
  <cp:revision>30</cp:revision>
  <dcterms:created xsi:type="dcterms:W3CDTF">2024-05-15T20:00:00Z</dcterms:created>
  <dcterms:modified xsi:type="dcterms:W3CDTF">2024-07-09T14:54:19Z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2024-05-15T02:00:00Z</vt:filetime>
  </property>
  <property fmtid="{D5CDD505-2E9C-101B-9397-08002B2CF9AE}" pid="3" name="Creator">
    <vt:lpwstr>Chromium</vt:lpwstr>
  </property>
  <property fmtid="{D5CDD505-2E9C-101B-9397-08002B2CF9AE}" pid="4" name="LastSaved">
    <vt:filetime>2024-05-15T02:00:00Z</vt:filetime>
  </property>
  <property fmtid="{D5CDD505-2E9C-101B-9397-08002B2CF9AE}" pid="5" name="ICV">
    <vt:lpwstr>883D38E7ECA54B90B4967CE92A693072_12</vt:lpwstr>
  </property>
  <property fmtid="{D5CDD505-2E9C-101B-9397-08002B2CF9AE}" pid="6" name="KSOProductBuildVer">
    <vt:lpwstr>2057-12.2.0.17152</vt:lpwstr>
  </property>
</Properties>
</file>